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explicacion%20de%20la%20clase%20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ngelfire.com/al2/Comunicaciones/Laboratorio/multiple.html" TargetMode="External"/><Relationship Id="rId4" Type="http://schemas.openxmlformats.org/officeDocument/2006/relationships/hyperlink" Target="http://www.youtube.com/watch?v=vAe1xmi5EPk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ttal.com/products/sectors/telekommunikation/einsatzbereiche.html" TargetMode="External"/><Relationship Id="rId2" Type="http://schemas.openxmlformats.org/officeDocument/2006/relationships/hyperlink" Target="http://www.dynamic-design.com/?m=fttx&amp;setLanguage=english&amp;gclid=CIuXxuP3gbYCFQUHnQodDzEAv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mnitron-systems.com/enterprise-and-government-application-examples/fiber-to-the-desk-overview.php" TargetMode="External"/><Relationship Id="rId5" Type="http://schemas.openxmlformats.org/officeDocument/2006/relationships/hyperlink" Target="http://www.cablinginstall.com/articles/print/volume-10/issue-7/crosstalk-feedback/perspective/fiber-to-the-desktop-fact-or-fiction.html" TargetMode="External"/><Relationship Id="rId4" Type="http://schemas.openxmlformats.org/officeDocument/2006/relationships/hyperlink" Target="http://www.proscend.com/products/4100%20IP%20DSLAM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Red_inal%C3%A1mbrica" TargetMode="External"/><Relationship Id="rId2" Type="http://schemas.openxmlformats.org/officeDocument/2006/relationships/hyperlink" Target="http://es.wikipedia.org/wiki/Acceso_a_Inter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Ad_hoc" TargetMode="External"/><Relationship Id="rId5" Type="http://schemas.openxmlformats.org/officeDocument/2006/relationships/hyperlink" Target="http://es.wikipedia.org/wiki/Proveedor_de_servicios_de_Internet" TargetMode="External"/><Relationship Id="rId4" Type="http://schemas.openxmlformats.org/officeDocument/2006/relationships/hyperlink" Target="http://es.wikipedia.org/wiki/Enrutado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Taller%202%20SISTEMAS%20DE%20COMUNICACION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03867" y="954425"/>
            <a:ext cx="7766936" cy="164630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s-ES" sz="3600" dirty="0">
                <a:solidFill>
                  <a:schemeClr val="lt1"/>
                </a:solidFill>
              </a:rPr>
              <a:t>SOPORTE DE REDES DE ACCESO TRONCAL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b="1" dirty="0"/>
              <a:t> </a:t>
            </a:r>
            <a:endParaRPr lang="es-CO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74" y="2954954"/>
            <a:ext cx="4035097" cy="2977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Rectángulo 4"/>
          <p:cNvSpPr/>
          <p:nvPr/>
        </p:nvSpPr>
        <p:spPr>
          <a:xfrm>
            <a:off x="996778" y="610974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/>
              <a:t>http://www.prosecure.netgear.es/products/prosecure-stm-series.php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750" y="4588118"/>
            <a:ext cx="3247995" cy="2081239"/>
          </a:xfrm>
          <a:prstGeom prst="rect">
            <a:avLst/>
          </a:prstGeom>
          <a:ln w="12700">
            <a:solidFill>
              <a:srgbClr val="00B050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97" y="118361"/>
            <a:ext cx="3390900" cy="1857375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65" y="2954953"/>
            <a:ext cx="3400801" cy="2858017"/>
          </a:xfrm>
          <a:prstGeom prst="rect">
            <a:avLst/>
          </a:prstGeom>
          <a:ln w="12700">
            <a:solidFill>
              <a:srgbClr val="00B050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4835" y="2183601"/>
            <a:ext cx="2834562" cy="2062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2230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dirty="0"/>
              <a:t>REDES DE ACCESO – Cable</a:t>
            </a:r>
            <a:endParaRPr lang="es-CO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383" y="2619962"/>
            <a:ext cx="5525271" cy="296268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CuadroTexto 4"/>
          <p:cNvSpPr txBox="1"/>
          <p:nvPr/>
        </p:nvSpPr>
        <p:spPr>
          <a:xfrm>
            <a:off x="7249297" y="590288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hlinkClick r:id="rId3" action="ppaction://hlinkfile"/>
              </a:rPr>
              <a:t>Ir a </a:t>
            </a:r>
            <a:endParaRPr lang="es-CO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009589" y="5649166"/>
            <a:ext cx="4951384" cy="628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b="1" u="sng" dirty="0" smtClean="0">
                <a:hlinkClick r:id="rId4"/>
              </a:rPr>
              <a:t> http://www.youtube.com/watch?v=vAe1xmi5EPk</a:t>
            </a:r>
            <a:endParaRPr lang="es-CO" dirty="0" smtClean="0"/>
          </a:p>
          <a:p>
            <a:endParaRPr lang="es-CO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2009589" y="6192332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400" dirty="0" smtClean="0">
                <a:hlinkClick r:id="rId5"/>
              </a:rPr>
              <a:t>http</a:t>
            </a:r>
            <a:r>
              <a:rPr lang="es-CO" sz="1400" dirty="0">
                <a:hlinkClick r:id="rId5"/>
              </a:rPr>
              <a:t>://</a:t>
            </a:r>
            <a:r>
              <a:rPr lang="es-CO" sz="1400" dirty="0" smtClean="0">
                <a:hlinkClick r:id="rId5"/>
              </a:rPr>
              <a:t>www.angelfire.com/al2/Comunicaciones/Laboratorio/multiple.html</a:t>
            </a:r>
            <a:endParaRPr lang="es-CO" sz="1400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31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dirty="0"/>
              <a:t>REDES DE ACCESO – Fibra Óptica</a:t>
            </a:r>
            <a:endParaRPr lang="es-CO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304" y="2615592"/>
            <a:ext cx="5571429" cy="297142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Rectángulo 4"/>
          <p:cNvSpPr/>
          <p:nvPr/>
        </p:nvSpPr>
        <p:spPr>
          <a:xfrm>
            <a:off x="2190304" y="5741943"/>
            <a:ext cx="55714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dirty="0"/>
              <a:t>TLO Terminal de Línea Óptica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dirty="0"/>
              <a:t>TRO Terminal de Red Óptica</a:t>
            </a:r>
          </a:p>
        </p:txBody>
      </p:sp>
    </p:spTree>
    <p:extLst>
      <p:ext uri="{BB962C8B-B14F-4D97-AF65-F5344CB8AC3E}">
        <p14:creationId xmlns:p14="http://schemas.microsoft.com/office/powerpoint/2010/main" val="368236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dirty="0"/>
              <a:t>REDES DE ACCESO – Fibra Óptica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dirty="0"/>
              <a:t>Fibra hasta el punto de terminación (</a:t>
            </a:r>
            <a:r>
              <a:rPr lang="es-ES_tradnl" dirty="0" err="1"/>
              <a:t>FTTx</a:t>
            </a:r>
            <a:r>
              <a:rPr lang="es-ES_tradnl" dirty="0"/>
              <a:t>)</a:t>
            </a:r>
            <a:r>
              <a:rPr lang="ar-SA" dirty="0">
                <a:cs typeface="Arial" charset="0"/>
              </a:rPr>
              <a:t>‏</a:t>
            </a:r>
            <a:endParaRPr lang="es-ES_tradnl" dirty="0"/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dirty="0"/>
              <a:t>La red de fibra óptica no siempre esta constituida únicamente de fibra óptica dependiendo del punto de terminación de esta recibe alguno de los siguiente nombres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dirty="0" err="1"/>
              <a:t>Fiber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Home FTTH (Fibra hasta el hogar)</a:t>
            </a:r>
            <a:r>
              <a:rPr lang="ar-SA" dirty="0" smtClean="0">
                <a:cs typeface="Arial" charset="0"/>
              </a:rPr>
              <a:t>‏</a:t>
            </a:r>
            <a:endParaRPr lang="es-CO" dirty="0" smtClean="0">
              <a:cs typeface="Arial" charset="0"/>
            </a:endParaRP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dirty="0">
                <a:hlinkClick r:id="rId2"/>
              </a:rPr>
              <a:t>http://www.dynamic-design.com/?m=fttx&amp;setLanguage=english&amp;gclid=CIuXxuP3gbYCFQUHnQodDzEAvQ</a:t>
            </a:r>
            <a:r>
              <a:rPr lang="es-ES_tradnl" dirty="0" smtClean="0">
                <a:hlinkClick r:id="rId2"/>
              </a:rPr>
              <a:t>#</a:t>
            </a:r>
            <a:endParaRPr lang="es-ES_tradnl" dirty="0" smtClean="0"/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dirty="0" err="1" smtClean="0"/>
              <a:t>Fiber</a:t>
            </a:r>
            <a:r>
              <a:rPr lang="es-ES_tradnl" dirty="0" smtClean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Curb</a:t>
            </a:r>
            <a:r>
              <a:rPr lang="es-ES_tradnl" dirty="0"/>
              <a:t> FTTC (Fibra hasta la acera) </a:t>
            </a:r>
            <a:endParaRPr lang="es-ES_tradnl" dirty="0" smtClean="0"/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dirty="0">
                <a:hlinkClick r:id="rId3"/>
              </a:rPr>
              <a:t>http://</a:t>
            </a:r>
            <a:r>
              <a:rPr lang="es-ES_tradnl" dirty="0" smtClean="0">
                <a:hlinkClick r:id="rId3"/>
              </a:rPr>
              <a:t>www.rittal.com/products/sectors/telekommunikation/einsatzbereiche.html</a:t>
            </a:r>
            <a:endParaRPr lang="es-ES_tradnl" dirty="0" smtClean="0"/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dirty="0" err="1" smtClean="0"/>
              <a:t>Fiber</a:t>
            </a:r>
            <a:r>
              <a:rPr lang="es-ES_tradnl" dirty="0" smtClean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Building</a:t>
            </a:r>
            <a:r>
              <a:rPr lang="es-ES_tradnl" dirty="0"/>
              <a:t> (Fibra hasta el edificio</a:t>
            </a:r>
            <a:r>
              <a:rPr lang="es-ES_tradnl" dirty="0" smtClean="0"/>
              <a:t>)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O" dirty="0">
                <a:cs typeface="Arial" charset="0"/>
                <a:hlinkClick r:id="rId4"/>
              </a:rPr>
              <a:t>http://</a:t>
            </a:r>
            <a:r>
              <a:rPr lang="es-CO" dirty="0" smtClean="0">
                <a:cs typeface="Arial" charset="0"/>
                <a:hlinkClick r:id="rId4"/>
              </a:rPr>
              <a:t>www.proscend.com/products/4100%20IP%20DSLAM.html</a:t>
            </a:r>
            <a:endParaRPr lang="es-CO" dirty="0" smtClean="0">
              <a:cs typeface="Arial" charset="0"/>
            </a:endParaRP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dirty="0" err="1" smtClean="0"/>
              <a:t>Fiber</a:t>
            </a:r>
            <a:r>
              <a:rPr lang="es-ES_tradnl" dirty="0" smtClean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Desk</a:t>
            </a:r>
            <a:r>
              <a:rPr lang="es-ES_tradnl" dirty="0"/>
              <a:t> (Fibra hasta el escritorio)</a:t>
            </a:r>
            <a:r>
              <a:rPr lang="ar-SA" dirty="0" smtClean="0">
                <a:cs typeface="Arial" charset="0"/>
              </a:rPr>
              <a:t>‏</a:t>
            </a:r>
            <a:endParaRPr lang="es-CO" dirty="0" smtClean="0">
              <a:cs typeface="Arial" charset="0"/>
            </a:endParaRP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O" dirty="0" smtClean="0">
                <a:cs typeface="Arial" charset="0"/>
                <a:hlinkClick r:id="rId5"/>
              </a:rPr>
              <a:t>http</a:t>
            </a:r>
            <a:r>
              <a:rPr lang="es-CO" dirty="0">
                <a:cs typeface="Arial" charset="0"/>
                <a:hlinkClick r:id="rId5"/>
              </a:rPr>
              <a:t>://</a:t>
            </a:r>
            <a:r>
              <a:rPr lang="es-CO" dirty="0" smtClean="0">
                <a:cs typeface="Arial" charset="0"/>
                <a:hlinkClick r:id="rId5"/>
              </a:rPr>
              <a:t>www.cablinginstall.com/articles/print/volume-10/issue-7/crosstalk-feedback/perspective/fiber-to-the-desktop-fact-or-fiction.html</a:t>
            </a:r>
            <a:endParaRPr lang="es-CO" dirty="0" smtClean="0">
              <a:cs typeface="Arial" charset="0"/>
            </a:endParaRP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O" dirty="0" smtClean="0">
                <a:cs typeface="Arial" charset="0"/>
                <a:hlinkClick r:id="rId6"/>
              </a:rPr>
              <a:t>http</a:t>
            </a:r>
            <a:r>
              <a:rPr lang="es-CO" dirty="0">
                <a:cs typeface="Arial" charset="0"/>
                <a:hlinkClick r:id="rId6"/>
              </a:rPr>
              <a:t>://</a:t>
            </a:r>
            <a:r>
              <a:rPr lang="es-CO" dirty="0" smtClean="0">
                <a:cs typeface="Arial" charset="0"/>
                <a:hlinkClick r:id="rId6"/>
              </a:rPr>
              <a:t>www.omnitron-systems.com/enterprise-and-government-application-examples/fiber-to-the-desk-overview.php</a:t>
            </a:r>
            <a:endParaRPr lang="es-CO" dirty="0" smtClean="0">
              <a:cs typeface="Arial" charset="0"/>
            </a:endParaRP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CO" dirty="0">
              <a:cs typeface="Arial" charset="0"/>
            </a:endParaRP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CO" dirty="0" smtClean="0">
              <a:cs typeface="Arial" charset="0"/>
            </a:endParaRP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CO" dirty="0" smtClean="0">
              <a:cs typeface="Arial" charset="0"/>
            </a:endParaRP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_tradnl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2940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O" dirty="0" smtClean="0"/>
              <a:t>Red de acceso inalámbrico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s-ES_tradnl" b="1" dirty="0" smtClean="0">
              <a:solidFill>
                <a:schemeClr val="accent2"/>
              </a:solidFill>
            </a:endParaRPr>
          </a:p>
          <a:p>
            <a:r>
              <a:rPr lang="es-ES_tradnl" b="1" dirty="0" smtClean="0">
                <a:solidFill>
                  <a:schemeClr val="accent2"/>
                </a:solidFill>
              </a:rPr>
              <a:t>Acceso </a:t>
            </a:r>
            <a:r>
              <a:rPr lang="es-ES_tradnl" b="1" dirty="0">
                <a:solidFill>
                  <a:schemeClr val="accent2"/>
                </a:solidFill>
              </a:rPr>
              <a:t>inalámbrico</a:t>
            </a:r>
            <a:r>
              <a:rPr lang="en-US" b="1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s-ES_tradnl" dirty="0"/>
              <a:t>Las soluciones sin hilos WLL (</a:t>
            </a:r>
            <a:r>
              <a:rPr lang="es-ES_tradnl" dirty="0" err="1"/>
              <a:t>Wireless</a:t>
            </a:r>
            <a:r>
              <a:rPr lang="es-ES_tradnl" dirty="0"/>
              <a:t> local </a:t>
            </a:r>
            <a:r>
              <a:rPr lang="es-ES_tradnl" dirty="0" err="1"/>
              <a:t>loop</a:t>
            </a:r>
            <a:r>
              <a:rPr lang="es-ES_tradnl" dirty="0"/>
              <a:t>) conectan a los clientes a la red utilizando transmisores y receptores de radio es decir usan el espectro radio eléctrico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2592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dirty="0"/>
              <a:t>Aspectos Técnicos </a:t>
            </a:r>
            <a:br>
              <a:rPr lang="es-ES_tradnl" dirty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_tradnl" dirty="0"/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dirty="0"/>
              <a:t>Ancho de Banda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dirty="0"/>
              <a:t>Estandarización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dirty="0" smtClean="0"/>
              <a:t>Propagación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_tradnl" dirty="0"/>
          </a:p>
          <a:p>
            <a:pPr lvl="1"/>
            <a:r>
              <a:rPr lang="es-ES" dirty="0"/>
              <a:t>hotspot («punto </a:t>
            </a:r>
            <a:r>
              <a:rPr lang="es-ES" dirty="0" smtClean="0"/>
              <a:t>de acceso») </a:t>
            </a:r>
            <a:r>
              <a:rPr lang="es-ES" dirty="0"/>
              <a:t>es un lugar que ofrece </a:t>
            </a:r>
            <a:r>
              <a:rPr lang="es-ES" dirty="0">
                <a:hlinkClick r:id="rId2"/>
              </a:rPr>
              <a:t>acceso a Internet</a:t>
            </a:r>
            <a:r>
              <a:rPr lang="es-ES" dirty="0"/>
              <a:t> a través de una </a:t>
            </a:r>
            <a:r>
              <a:rPr lang="es-ES" dirty="0">
                <a:hlinkClick r:id="rId3"/>
              </a:rPr>
              <a:t>red inalámbrica</a:t>
            </a:r>
            <a:r>
              <a:rPr lang="es-ES" dirty="0"/>
              <a:t> y un </a:t>
            </a:r>
            <a:r>
              <a:rPr lang="es-ES" dirty="0">
                <a:hlinkClick r:id="rId4"/>
              </a:rPr>
              <a:t>enrutador</a:t>
            </a:r>
            <a:r>
              <a:rPr lang="es-ES" dirty="0"/>
              <a:t> conectado a un </a:t>
            </a:r>
            <a:r>
              <a:rPr lang="es-ES" dirty="0">
                <a:hlinkClick r:id="rId5"/>
              </a:rPr>
              <a:t>proveedor de servicios de Internet</a:t>
            </a:r>
            <a:r>
              <a:rPr lang="es-ES" dirty="0"/>
              <a:t>.</a:t>
            </a:r>
            <a:endParaRPr lang="es-CO" sz="1100" dirty="0"/>
          </a:p>
          <a:p>
            <a:pPr lvl="1"/>
            <a:r>
              <a:rPr lang="es-CO" dirty="0"/>
              <a:t>ad hoc una </a:t>
            </a:r>
            <a:r>
              <a:rPr lang="es-ES" dirty="0">
                <a:hlinkClick r:id="rId3" tooltip="Red inalámbrica"/>
              </a:rPr>
              <a:t>red inalámbrica</a:t>
            </a:r>
            <a:r>
              <a:rPr lang="es-CO" dirty="0"/>
              <a:t> </a:t>
            </a:r>
            <a:r>
              <a:rPr lang="es-CO"/>
              <a:t>descentralizada</a:t>
            </a:r>
            <a:r>
              <a:rPr lang="es-CO" smtClean="0"/>
              <a:t>. </a:t>
            </a:r>
            <a:r>
              <a:rPr lang="es-CO" dirty="0"/>
              <a:t>La red es </a:t>
            </a:r>
            <a:r>
              <a:rPr lang="es-ES" dirty="0">
                <a:hlinkClick r:id="rId6" tooltip="Ad hoc"/>
              </a:rPr>
              <a:t>ad hoc</a:t>
            </a:r>
            <a:r>
              <a:rPr lang="es-CO" dirty="0"/>
              <a:t> porque cada nodo está preparado para reenviar datos a los demás</a:t>
            </a:r>
          </a:p>
          <a:p>
            <a:pPr lvl="1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938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262147" cy="1320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O" dirty="0" smtClean="0"/>
              <a:t>Acceso Inalámbrico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160589"/>
            <a:ext cx="5262147" cy="388077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dirty="0"/>
              <a:t>Las tecnologías inalámbricas de banda ancha revolucionarán la vida de los clientes finales al permitirles acceso a una conexión de alta velocidad a personas e información que ellos quieran, cuando sea que lo quieran</a:t>
            </a:r>
            <a:r>
              <a:rPr lang="es-CO" dirty="0" smtClean="0"/>
              <a:t>.</a:t>
            </a:r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49" y="609600"/>
            <a:ext cx="2881313" cy="26162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160" y="3359022"/>
            <a:ext cx="3599089" cy="26823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338" y="3741869"/>
            <a:ext cx="4910138" cy="229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hlinkClick r:id="rId2" action="ppaction://hlinkfile"/>
              </a:rPr>
              <a:t>taller</a:t>
            </a:r>
            <a:endParaRPr lang="es-CO" dirty="0"/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1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REDES DE ACCESO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sz="2400" dirty="0"/>
              <a:t>El acceso juega un papel de gran importancia desde el punto de vista tecnológico dentro del desarrollo del modelo de </a:t>
            </a:r>
            <a:r>
              <a:rPr lang="es-ES_tradnl" sz="2400" dirty="0" smtClean="0"/>
              <a:t>redes.</a:t>
            </a:r>
            <a:endParaRPr lang="es-ES_tradnl" sz="2400" dirty="0"/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sz="2400" dirty="0"/>
              <a:t>El desarrollo de las tecnologías de acceso debe facilitar el despliegue de nuevas redes y </a:t>
            </a:r>
            <a:r>
              <a:rPr lang="es-ES_tradnl" sz="2400" dirty="0" smtClean="0"/>
              <a:t>servicios. </a:t>
            </a:r>
            <a:endParaRPr lang="es-ES_tradnl" sz="2400" dirty="0"/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sz="2400" dirty="0"/>
              <a:t>Los usuarios demandan tecnologías de acceso de banda ancha que les permitan acceder a un conjunto de nuevos servicios y prestaciones que les ofrecen las redes de </a:t>
            </a:r>
            <a:r>
              <a:rPr lang="es-ES_tradnl" sz="2400" dirty="0" smtClean="0"/>
              <a:t>comunicación.</a:t>
            </a:r>
            <a:endParaRPr lang="es-ES_tradnl" sz="2400" dirty="0"/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65774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6607" y="108672"/>
            <a:ext cx="6360775" cy="1320800"/>
          </a:xfrm>
        </p:spPr>
        <p:txBody>
          <a:bodyPr/>
          <a:lstStyle/>
          <a:p>
            <a:r>
              <a:rPr lang="es-ES" dirty="0" smtClean="0"/>
              <a:t>ENTORNO REDES DE ACCESO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2469" y="1575290"/>
            <a:ext cx="5907536" cy="34079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Rectángulo 4"/>
          <p:cNvSpPr/>
          <p:nvPr/>
        </p:nvSpPr>
        <p:spPr>
          <a:xfrm>
            <a:off x="2382469" y="5274885"/>
            <a:ext cx="590753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/>
              <a:t>Aspectos a Considerar en las Redes de Acceso</a:t>
            </a:r>
          </a:p>
          <a:p>
            <a:r>
              <a:rPr lang="es-ES" dirty="0"/>
              <a:t>Consideraciones Geográficas</a:t>
            </a:r>
          </a:p>
          <a:p>
            <a:r>
              <a:rPr lang="es-ES" dirty="0"/>
              <a:t>Consideraciones Técnicas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45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Redes de acceso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152351"/>
            <a:ext cx="8596668" cy="388077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_tradnl" sz="28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sz="2800" b="1" dirty="0" smtClean="0">
                <a:solidFill>
                  <a:schemeClr val="accent2"/>
                </a:solidFill>
              </a:rPr>
              <a:t>Consideraciones </a:t>
            </a:r>
            <a:r>
              <a:rPr lang="es-ES_tradnl" sz="2800" b="1" dirty="0">
                <a:solidFill>
                  <a:schemeClr val="accent2"/>
                </a:solidFill>
              </a:rPr>
              <a:t>Geográficas</a:t>
            </a:r>
          </a:p>
          <a:p>
            <a:pPr marL="457200" lvl="1" indent="0">
              <a:lnSpc>
                <a:spcPct val="9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dirty="0"/>
              <a:t>Son todas aquellas que hacen referencia a la infraestructura existente entre el punto de conexión de la Terminal de usuario y la central de conmutación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sz="2800" b="1" dirty="0">
                <a:solidFill>
                  <a:schemeClr val="accent2"/>
                </a:solidFill>
              </a:rPr>
              <a:t>Consideraciones Técnicas</a:t>
            </a:r>
          </a:p>
          <a:p>
            <a:pPr marL="457200" lvl="1" indent="0" algn="just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dirty="0"/>
              <a:t>Son aquellas que hacen referencia a la infraestructura de comunicaciones existente entre el punto de conexión de la terminal del usuario y además incluye el primer equipo que procesa la información hasta el nivel de red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82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es-ES_tradnl" dirty="0"/>
              <a:t>Tipos de tecnologías de acceso</a:t>
            </a:r>
            <a:br>
              <a:rPr lang="es-ES_tradnl" dirty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_tradnl" dirty="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b="1" dirty="0">
                <a:solidFill>
                  <a:schemeClr val="accent2"/>
                </a:solidFill>
              </a:rPr>
              <a:t>Tecnologías de acceso Guiado</a:t>
            </a:r>
          </a:p>
          <a:p>
            <a:pPr marL="457200" lvl="1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dirty="0"/>
              <a:t>Son todas aquellas que requieren de la existencia de un medio físico de transmisión que transporte en su interior la información entre los </a:t>
            </a:r>
            <a:r>
              <a:rPr lang="es-ES_tradnl" dirty="0" smtClean="0"/>
              <a:t>extremos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b="1" dirty="0" smtClean="0">
                <a:solidFill>
                  <a:schemeClr val="accent2"/>
                </a:solidFill>
              </a:rPr>
              <a:t>Tecnologías </a:t>
            </a:r>
            <a:r>
              <a:rPr lang="es-ES_tradnl" b="1" dirty="0">
                <a:solidFill>
                  <a:schemeClr val="accent2"/>
                </a:solidFill>
              </a:rPr>
              <a:t>de acceso NO Guiado</a:t>
            </a:r>
          </a:p>
          <a:p>
            <a:pPr marL="457200" lvl="1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dirty="0"/>
              <a:t>Son todas aquellas que emplean como medio de transmisión el aire es decir propagan la información por medio del uso del espectro electromagnético, ondas de radio </a:t>
            </a:r>
          </a:p>
          <a:p>
            <a:pPr lvl="1"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_tradnl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7081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O" dirty="0" smtClean="0"/>
              <a:t>Redes </a:t>
            </a:r>
            <a:r>
              <a:rPr lang="es-CO" dirty="0" smtClean="0"/>
              <a:t>de acceso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dirty="0"/>
              <a:t>xDSL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dirty="0"/>
              <a:t>Redes de Fibra óptica &amp; HFC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dirty="0"/>
              <a:t>WLL (</a:t>
            </a:r>
            <a:r>
              <a:rPr lang="es-ES_tradnl" dirty="0" err="1"/>
              <a:t>Wireless</a:t>
            </a:r>
            <a:r>
              <a:rPr lang="es-ES_tradnl" dirty="0"/>
              <a:t> Local </a:t>
            </a:r>
            <a:r>
              <a:rPr lang="es-ES_tradnl" dirty="0" err="1"/>
              <a:t>Loop</a:t>
            </a:r>
            <a:r>
              <a:rPr lang="es-ES_tradnl" dirty="0"/>
              <a:t>)</a:t>
            </a:r>
            <a:r>
              <a:rPr lang="ar-SA" dirty="0">
                <a:cs typeface="Arial" charset="0"/>
              </a:rPr>
              <a:t>‏</a:t>
            </a:r>
            <a:endParaRPr lang="es-ES_tradnl" dirty="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dirty="0"/>
              <a:t>Acceso por satélite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dirty="0"/>
              <a:t>PLC (Power line comunication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639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dirty="0"/>
              <a:t>REDES DE ACCESO - xDSL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dirty="0"/>
              <a:t>DSL (Digital </a:t>
            </a:r>
            <a:r>
              <a:rPr lang="es-ES_tradnl" dirty="0" smtClean="0"/>
              <a:t>Subscriver </a:t>
            </a:r>
            <a:r>
              <a:rPr lang="es-ES_tradnl" dirty="0"/>
              <a:t>Line)</a:t>
            </a:r>
            <a:r>
              <a:rPr lang="ar-SA" dirty="0">
                <a:cs typeface="Arial" charset="0"/>
              </a:rPr>
              <a:t>‏</a:t>
            </a:r>
            <a:endParaRPr lang="es-ES_tradnl" dirty="0"/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dirty="0"/>
              <a:t>La arquitectura mas ampliamente difundida para proporcionar acceso a los servicios de </a:t>
            </a:r>
            <a:r>
              <a:rPr lang="es-ES_tradnl" dirty="0" smtClean="0"/>
              <a:t>telecomunicaciones, utiliza usa </a:t>
            </a:r>
            <a:r>
              <a:rPr lang="es-ES_tradnl" dirty="0"/>
              <a:t>el par de cobre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dirty="0"/>
              <a:t>Inicialmente concebida para transportar voz 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dirty="0"/>
              <a:t>Se filtra parte de la información enviada limitando el ancho de banda del canal en </a:t>
            </a:r>
            <a:r>
              <a:rPr lang="es-ES_tradnl" dirty="0" smtClean="0"/>
              <a:t>aproximadamente 4kHz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_tradnl" dirty="0"/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dirty="0"/>
              <a:t>http://www.slideshare.net/danyteleko/xdsl-2775193</a:t>
            </a:r>
            <a:endParaRPr lang="es-ES_tradnl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9989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879" y="914626"/>
            <a:ext cx="5591175" cy="3533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446" y="914626"/>
            <a:ext cx="5314950" cy="3657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714" y="5231948"/>
            <a:ext cx="5419940" cy="1009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5787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dirty="0"/>
              <a:t>REDES DE ACCESO - Ethernet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_tradnl" dirty="0" smtClean="0"/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dirty="0" smtClean="0"/>
              <a:t>Ethernet </a:t>
            </a:r>
            <a:r>
              <a:rPr lang="es-ES_tradnl" dirty="0"/>
              <a:t>es ahora la tecnología LAN dominante en el mundo 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dirty="0"/>
              <a:t>Ethernet no es una tecnología sino una familia de tecnologías LAN 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dirty="0"/>
              <a:t>Las especificaciones de Ethernet admiten diferentes medios, anchos de banda y demás variaciones de la Capa 1 y 2 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dirty="0"/>
              <a:t>El formato de trama básico y el esquema de direccionamiento es igual para todas las variedades de Ethernet. </a:t>
            </a:r>
            <a:endParaRPr lang="es-ES_tradnl" dirty="0" smtClean="0"/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_tradnl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852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</TotalTime>
  <Words>648</Words>
  <Application>Microsoft Office PowerPoint</Application>
  <PresentationFormat>Panorámica</PresentationFormat>
  <Paragraphs>79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Faceta</vt:lpstr>
      <vt:lpstr>SOPORTE DE REDES DE ACCESO TRONCAL</vt:lpstr>
      <vt:lpstr>REDES DE ACCESO</vt:lpstr>
      <vt:lpstr>ENTORNO REDES DE ACCESO</vt:lpstr>
      <vt:lpstr>Redes de acceso</vt:lpstr>
      <vt:lpstr>Tipos de tecnologías de acceso </vt:lpstr>
      <vt:lpstr>Redes de acceso</vt:lpstr>
      <vt:lpstr>REDES DE ACCESO - xDSL</vt:lpstr>
      <vt:lpstr>Presentación de PowerPoint</vt:lpstr>
      <vt:lpstr>REDES DE ACCESO - Ethernet</vt:lpstr>
      <vt:lpstr>REDES DE ACCESO – Cable</vt:lpstr>
      <vt:lpstr>REDES DE ACCESO – Fibra Óptica</vt:lpstr>
      <vt:lpstr>REDES DE ACCESO – Fibra Óptica</vt:lpstr>
      <vt:lpstr>Red de acceso inalámbrico</vt:lpstr>
      <vt:lpstr>Aspectos Técnicos  </vt:lpstr>
      <vt:lpstr>Acceso Inalámbrico</vt:lpstr>
      <vt:lpstr>taller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SOPORTE DE REDES DE ACCESO TRONCAL</dc:title>
  <dc:creator>Profesor</dc:creator>
  <cp:lastModifiedBy>2-05</cp:lastModifiedBy>
  <cp:revision>19</cp:revision>
  <dcterms:created xsi:type="dcterms:W3CDTF">2013-03-15T17:59:12Z</dcterms:created>
  <dcterms:modified xsi:type="dcterms:W3CDTF">2013-03-16T19:50:08Z</dcterms:modified>
</cp:coreProperties>
</file>